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28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notesSlides/notesSlide29.xml" ContentType="application/vnd.openxmlformats-officedocument.presentationml.notes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ED33062B-336E-4D6D-BB23-1CD9E9F804F2}">
  <a:tblStyle styleId="{ED33062B-336E-4D6D-BB23-1CD9E9F804F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 showComments="0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-120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7f62319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7f62319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7f623190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47f623190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7f623190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47f623190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7f6231902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47f623190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47f6231902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47f6231902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Vertical Text" type="vertTx">
  <p:cSld name="VERTICAL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gif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Notes 7.2 La masse volumique et la flottabilité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Pages 260 à 273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457194" y="5202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A- La masse volumique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i) Mesurer la masse </a:t>
            </a:r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94150" y="1887400"/>
            <a:ext cx="9144000" cy="44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b="1"/>
          </a:p>
          <a:p>
            <a:pPr marL="1028700" lvl="1" indent="-571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romanLcParenR"/>
            </a:pPr>
            <a:r>
              <a:rPr lang="en-US" sz="3200" b="1"/>
              <a:t>Masse </a:t>
            </a:r>
            <a:r>
              <a:rPr lang="en-US" sz="3200"/>
              <a:t>: La quantité de matière dans un objet</a:t>
            </a:r>
            <a:endParaRPr/>
          </a:p>
          <a:p>
            <a:pPr marL="1028700" lvl="1" indent="-3683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/>
          </a:p>
          <a:p>
            <a:pPr marL="457200" lvl="1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→On utilise souvent une </a:t>
            </a:r>
            <a:r>
              <a:rPr lang="en-US" sz="3200" b="1" u="sng">
                <a:solidFill>
                  <a:schemeClr val="hlink"/>
                </a:solidFill>
                <a:hlinkClick r:id="rId3" action="ppaction://hlinksldjump"/>
              </a:rPr>
              <a:t>balance</a:t>
            </a:r>
            <a:r>
              <a:rPr lang="en-US" sz="3200"/>
              <a:t> pour mesurer la masse.</a:t>
            </a:r>
            <a:endParaRPr sz="3200"/>
          </a:p>
          <a:p>
            <a:pPr marL="971550" lvl="1" indent="-3111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/>
          </a:p>
          <a:p>
            <a:pPr marL="457200" lvl="1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/>
          </a:p>
        </p:txBody>
      </p:sp>
      <p:sp>
        <p:nvSpPr>
          <p:cNvPr id="149" name="Google Shape;149;p22"/>
          <p:cNvSpPr txBox="1"/>
          <p:nvPr/>
        </p:nvSpPr>
        <p:spPr>
          <a:xfrm>
            <a:off x="2606700" y="3059700"/>
            <a:ext cx="608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(combien de particules y-a-t-il dans un objet?)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646" y="4968649"/>
            <a:ext cx="3477800" cy="158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Comment calculer la masse avec une balance? </a:t>
            </a:r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7" name="Google Shape;1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9299" y="2423875"/>
            <a:ext cx="4480725" cy="335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2053275"/>
            <a:ext cx="2644395" cy="4804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2541" y="1716016"/>
            <a:ext cx="2891467" cy="531726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1- Quelle matière est plus </a:t>
            </a:r>
            <a:r>
              <a:rPr lang="en-US" sz="3959" b="1"/>
              <a:t>légère</a:t>
            </a:r>
            <a:r>
              <a:rPr lang="en-US" sz="3959"/>
              <a:t>?</a:t>
            </a:r>
            <a:br>
              <a:rPr lang="en-US" sz="3959"/>
            </a:br>
            <a:r>
              <a:rPr lang="en-US" sz="3959"/>
              <a:t>2- Quelle matière est plus </a:t>
            </a:r>
            <a:r>
              <a:rPr lang="en-US" sz="3959" b="1"/>
              <a:t>lourde</a:t>
            </a:r>
            <a:r>
              <a:rPr lang="en-US" sz="3959"/>
              <a:t> ?</a:t>
            </a:r>
            <a:endParaRPr sz="3959"/>
          </a:p>
        </p:txBody>
      </p:sp>
      <p:sp>
        <p:nvSpPr>
          <p:cNvPr id="165" name="Google Shape;165;p24"/>
          <p:cNvSpPr/>
          <p:nvPr/>
        </p:nvSpPr>
        <p:spPr>
          <a:xfrm>
            <a:off x="-621" y="6211669"/>
            <a:ext cx="91212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83644" y="2661088"/>
            <a:ext cx="2571750" cy="17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Les masses sont mesurées en : </a:t>
            </a:r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Grammes (g)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Kilogramme (kg)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/>
              <a:t>Ex. Une plume mesure 0,3g (légère) </a:t>
            </a:r>
            <a:endParaRPr/>
          </a:p>
          <a:p>
            <a:pPr marL="914400" lvl="2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Une roche mesure 23,5 g (lourde)</a:t>
            </a:r>
            <a:endParaRPr sz="4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B7CCE4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Activité -Comment mesurer la masse</a:t>
            </a:r>
            <a:endParaRPr sz="3959"/>
          </a:p>
        </p:txBody>
      </p:sp>
      <p:sp>
        <p:nvSpPr>
          <p:cNvPr id="178" name="Google Shape;178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À l’aide d’une balance mécanique, mesurer la masse de votre téléphone cellulaire pour déterminer qui a la téléphone plus lourde et plus légère de la classe. ☺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B7CCE4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Activité- mesurer la masse des cubes</a:t>
            </a:r>
            <a:endParaRPr sz="3959"/>
          </a:p>
        </p:txBody>
      </p:sp>
      <p:sp>
        <p:nvSpPr>
          <p:cNvPr id="184" name="Google Shape;184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/>
              <a:t>Avec votre partenaire et la balance mecanique, mesurez les masses de 4 cubes de substances.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720"/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/>
              <a:t>Placer vos observations dans le tableau de données </a:t>
            </a:r>
            <a:endParaRPr sz="2720"/>
          </a:p>
          <a:p>
            <a:pPr marL="34290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rPr lang="en-US" sz="2720"/>
              <a:t>(Cubes #1 -4, colonne nommee “la masse” </a:t>
            </a:r>
            <a:endParaRPr sz="2720"/>
          </a:p>
          <a:p>
            <a:pPr marL="34290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sz="2720"/>
          </a:p>
          <a:p>
            <a:pPr marL="342900" lvl="0" indent="0" algn="ctr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rPr lang="en-US" sz="2400" b="1" i="1"/>
              <a:t>N’oubliez pas d’ajouter l'unité de mesure appropriée pour la masse des 4 cubes!! :)  </a:t>
            </a:r>
            <a:endParaRPr sz="2400" b="1" i="1"/>
          </a:p>
          <a:p>
            <a:pPr marL="342900" lvl="0" indent="-17018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720"/>
          </a:p>
          <a:p>
            <a:pPr marL="457200" lvl="1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720"/>
          </a:p>
          <a:p>
            <a:pPr marL="342900" lvl="0" indent="-17018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72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>
            <a:spLocks noGrp="1"/>
          </p:cNvSpPr>
          <p:nvPr>
            <p:ph type="body" idx="1"/>
          </p:nvPr>
        </p:nvSpPr>
        <p:spPr>
          <a:xfrm>
            <a:off x="457200" y="605128"/>
            <a:ext cx="5194800" cy="55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u="sng"/>
              <a:t>ii) </a:t>
            </a:r>
            <a:r>
              <a:rPr lang="en-US" sz="4000" b="1" u="sng"/>
              <a:t>Mesurer le volume </a:t>
            </a:r>
            <a:r>
              <a:rPr lang="en-US" sz="4000" b="1"/>
              <a:t> </a:t>
            </a:r>
            <a:endParaRPr sz="4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/>
              <a:t>Définition :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L’espace occupé par une substance. 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C’est mesuré en cm</a:t>
            </a:r>
            <a:r>
              <a:rPr lang="en-US" baseline="30000"/>
              <a:t>3</a:t>
            </a:r>
            <a:r>
              <a:rPr lang="en-US"/>
              <a:t> (solides) </a:t>
            </a:r>
            <a:r>
              <a:rPr lang="en-US" b="1" i="1"/>
              <a:t>ou</a:t>
            </a:r>
            <a:r>
              <a:rPr lang="en-US"/>
              <a:t> en ml/L (liquides et gaz-les fluides).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0" name="Google Shape;190;p28" descr="imag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2160" y="3019772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8" descr="imag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4128" y="332656"/>
            <a:ext cx="3289300" cy="24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1"/>
              <a:t>Comment calculer le volume de substances différentes</a:t>
            </a:r>
            <a:r>
              <a:rPr lang="en-US" sz="3959"/>
              <a:t> ?</a:t>
            </a:r>
            <a:endParaRPr sz="3959"/>
          </a:p>
        </p:txBody>
      </p:sp>
      <p:sp>
        <p:nvSpPr>
          <p:cNvPr id="197" name="Google Shape;197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1. Un solide de forme régulière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198" name="Google Shape;198;p29"/>
          <p:cNvSpPr/>
          <p:nvPr/>
        </p:nvSpPr>
        <p:spPr>
          <a:xfrm>
            <a:off x="755576" y="3356992"/>
            <a:ext cx="1584176" cy="1656184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9"/>
          <p:cNvSpPr txBox="1"/>
          <p:nvPr/>
        </p:nvSpPr>
        <p:spPr>
          <a:xfrm>
            <a:off x="3947675" y="3256100"/>
            <a:ext cx="4106100" cy="10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V = W x L x h</a:t>
            </a:r>
            <a:endParaRPr sz="4800"/>
          </a:p>
        </p:txBody>
      </p:sp>
      <p:sp>
        <p:nvSpPr>
          <p:cNvPr id="200" name="Google Shape;200;p29"/>
          <p:cNvSpPr txBox="1"/>
          <p:nvPr/>
        </p:nvSpPr>
        <p:spPr>
          <a:xfrm>
            <a:off x="3169675" y="4696875"/>
            <a:ext cx="5229900" cy="14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Cette substance rectangulaire mesure 2 cm par 3 cm par 4 cm, quel est le volume total de cette boite?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>
            <a:spLocks noGrp="1"/>
          </p:cNvSpPr>
          <p:nvPr>
            <p:ph type="body" idx="1"/>
          </p:nvPr>
        </p:nvSpPr>
        <p:spPr>
          <a:xfrm>
            <a:off x="457200" y="476672"/>
            <a:ext cx="8229600" cy="564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2. Le volume d'un liquide ou d’un gaz?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Avec ces appareils de laboratoires...</a:t>
            </a:r>
            <a:endParaRPr/>
          </a:p>
        </p:txBody>
      </p:sp>
      <p:sp>
        <p:nvSpPr>
          <p:cNvPr id="206" name="Google Shape;206;p30"/>
          <p:cNvSpPr txBox="1"/>
          <p:nvPr/>
        </p:nvSpPr>
        <p:spPr>
          <a:xfrm>
            <a:off x="5921500" y="2593350"/>
            <a:ext cx="2765400" cy="23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38" y="2904938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0513" y="2976963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0"/>
          <p:cNvSpPr txBox="1"/>
          <p:nvPr/>
        </p:nvSpPr>
        <p:spPr>
          <a:xfrm>
            <a:off x="2924725" y="3400175"/>
            <a:ext cx="1555800" cy="14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Un becher </a:t>
            </a:r>
            <a:endParaRPr sz="2800"/>
          </a:p>
        </p:txBody>
      </p:sp>
      <p:sp>
        <p:nvSpPr>
          <p:cNvPr id="210" name="Google Shape;210;p30"/>
          <p:cNvSpPr txBox="1"/>
          <p:nvPr/>
        </p:nvSpPr>
        <p:spPr>
          <a:xfrm>
            <a:off x="6987675" y="3328100"/>
            <a:ext cx="1829700" cy="14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Un cylindre gradue </a:t>
            </a:r>
            <a:endParaRPr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400"/>
              <a:t>3. Un solide de forme irrégulière?</a:t>
            </a:r>
            <a:endParaRPr sz="3400"/>
          </a:p>
        </p:txBody>
      </p:sp>
      <p:sp>
        <p:nvSpPr>
          <p:cNvPr id="216" name="Google Shape;216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6287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/>
              <a:t>Par le </a:t>
            </a:r>
            <a:r>
              <a:rPr lang="en-US" sz="2960" i="1" u="sng"/>
              <a:t>déplacement de l’eau. </a:t>
            </a:r>
            <a:r>
              <a:rPr lang="en-US" sz="2960"/>
              <a:t>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/>
              <a:t>C-à-d (c’est a dire)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/>
              <a:t>La différence entre le volume d’eau dans un cylindre gradué AVANT et APRÈS l’ajout de l’objet en question avec la forme irrégulière. </a:t>
            </a:r>
            <a:endParaRPr/>
          </a:p>
        </p:txBody>
      </p:sp>
      <p:pic>
        <p:nvPicPr>
          <p:cNvPr id="217" name="Google Shape;217;p31" descr="imag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2160" y="1916832"/>
            <a:ext cx="2736304" cy="35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512" y="0"/>
            <a:ext cx="9180512" cy="7378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B7CCE4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Activité-Calculer le volume</a:t>
            </a:r>
            <a:endParaRPr/>
          </a:p>
        </p:txBody>
      </p:sp>
      <p:sp>
        <p:nvSpPr>
          <p:cNvPr id="223" name="Google Shape;223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Avec votre partenaire de laboratoire, calculez les volumes des 4 cubes de substances. </a:t>
            </a:r>
            <a:endParaRPr/>
          </a:p>
          <a:p>
            <a:pPr marL="34290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Placez vos observations dans votre tableau de données.  (Sous colonne nommee “ volume” #1-4)</a:t>
            </a:r>
            <a:endParaRPr/>
          </a:p>
          <a:p>
            <a:pPr marL="34290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Ensuite, mesurez le volume de 2 objets de formes irrégulières du content. </a:t>
            </a:r>
            <a:endParaRPr sz="2960"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Placer les mesures dans le tableau de données. (# 5 et 6)</a:t>
            </a:r>
            <a:endParaRPr sz="296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800" b="1"/>
              <a:t>iii) Maintenant, comment calculer la masse volumique </a:t>
            </a:r>
            <a:endParaRPr sz="3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/>
              <a:t>Definition: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La masse dans une unité de volume.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C-à-d: </a:t>
            </a:r>
            <a:r>
              <a:rPr lang="en-US" b="1"/>
              <a:t>le montant de particules qui compose (forme) la matière dans une espace.</a:t>
            </a:r>
            <a:endParaRPr/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Donc, nous avons besoin la mesure de sa masse (g ou kg-déjà fait) </a:t>
            </a:r>
            <a:endParaRPr b="1"/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Ensuite, son volume (cm</a:t>
            </a:r>
            <a:r>
              <a:rPr lang="en-US" b="1" baseline="30000"/>
              <a:t>3</a:t>
            </a:r>
            <a:r>
              <a:rPr lang="en-US" b="1"/>
              <a:t> ou ml ou L-déjà fait). </a:t>
            </a:r>
            <a:endParaRPr b="1"/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Alors, on divise les deux et on a détermine sa densité. </a:t>
            </a:r>
            <a:endParaRPr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Diagramme- la M.V. </a:t>
            </a:r>
            <a:endParaRPr/>
          </a:p>
        </p:txBody>
      </p:sp>
      <p:sp>
        <p:nvSpPr>
          <p:cNvPr id="234" name="Google Shape;234;p34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5" name="Google Shape;23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1872975"/>
            <a:ext cx="6096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Formule : Masse volumique</a:t>
            </a:r>
            <a:endParaRPr/>
          </a:p>
        </p:txBody>
      </p:sp>
      <p:pic>
        <p:nvPicPr>
          <p:cNvPr id="241" name="Google Shape;24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93776"/>
            <a:ext cx="9865789" cy="23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B7CCE4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Activité-Calculer la masse volumique</a:t>
            </a:r>
            <a:endParaRPr/>
          </a:p>
        </p:txBody>
      </p:sp>
      <p:sp>
        <p:nvSpPr>
          <p:cNvPr id="247" name="Google Shape;247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Avec votre partenaire de laboratoire, calculez les masses volumiques des 4 cubes de substances. </a:t>
            </a:r>
            <a:endParaRPr/>
          </a:p>
          <a:p>
            <a:pPr marL="34290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Placez vos observations dans votre tableau de données.  (Sous colonne nommee “ M.V.” #1-4)</a:t>
            </a:r>
            <a:endParaRPr/>
          </a:p>
          <a:p>
            <a:pPr marL="34290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  <a:p>
            <a:pPr marL="34290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96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E5B8B7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RAPPEL-L’hypothese </a:t>
            </a:r>
            <a:endParaRPr sz="3959"/>
          </a:p>
        </p:txBody>
      </p:sp>
      <p:sp>
        <p:nvSpPr>
          <p:cNvPr id="253" name="Google Shape;253;p37"/>
          <p:cNvSpPr txBox="1">
            <a:spLocks noGrp="1"/>
          </p:cNvSpPr>
          <p:nvPr>
            <p:ph type="body" idx="1"/>
          </p:nvPr>
        </p:nvSpPr>
        <p:spPr>
          <a:xfrm>
            <a:off x="457200" y="1210225"/>
            <a:ext cx="8229600" cy="49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A- Calculer la masse volumique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B- Tester la flottabilité</a:t>
            </a:r>
            <a:endParaRPr/>
          </a:p>
        </p:txBody>
      </p:sp>
      <p:sp>
        <p:nvSpPr>
          <p:cNvPr id="254" name="Google Shape;254;p37"/>
          <p:cNvSpPr txBox="1"/>
          <p:nvPr/>
        </p:nvSpPr>
        <p:spPr>
          <a:xfrm>
            <a:off x="1005384" y="2021939"/>
            <a:ext cx="7671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La masse dans une unité de volume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i) Mesurer la masse 	ii) Mesurer le volume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iii) Prendre la masse et diviser par le volume deja calcule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7"/>
          <p:cNvSpPr txBox="1"/>
          <p:nvPr/>
        </p:nvSpPr>
        <p:spPr>
          <a:xfrm>
            <a:off x="1005384" y="3318083"/>
            <a:ext cx="767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La tendance à flotter dans l’eau ou dans l’air.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NOTRE BUT: Déterminer la masse volumique des cubes pour découvrir quelle substance est meilleure pour fabriquer le bateau.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Partie B-La flottabilité</a:t>
            </a:r>
            <a:endParaRPr/>
          </a:p>
        </p:txBody>
      </p:sp>
      <p:sp>
        <p:nvSpPr>
          <p:cNvPr id="261" name="Google Shape;261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800"/>
              <a:t>A l’aide de vos calculs de densité, prédisez quels cubes vont flotter et/ou quels vont couler. </a:t>
            </a:r>
            <a:endParaRPr sz="280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800"/>
              <a:t>Ensuite, testons nos predictions ensemble! </a:t>
            </a:r>
            <a:endParaRPr sz="280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80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800"/>
          </a:p>
        </p:txBody>
      </p:sp>
      <p:pic>
        <p:nvPicPr>
          <p:cNvPr id="262" name="Google Shape;26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7175" y="3331938"/>
            <a:ext cx="4762500" cy="31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La confirmation des substances</a:t>
            </a:r>
            <a:endParaRPr/>
          </a:p>
        </p:txBody>
      </p:sp>
      <p:sp>
        <p:nvSpPr>
          <p:cNvPr id="268" name="Google Shape;268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/>
              <a:t>Confirmons à l’aide d’une recherche rapide pour trouver les masses volumiques théoriques des 4 cubes!</a:t>
            </a:r>
            <a:endParaRPr sz="2500"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9" name="Google Shape;26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8925" y="2563725"/>
            <a:ext cx="3486150" cy="39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Autres infos pour confirmer les prédictions! </a:t>
            </a:r>
            <a:r>
              <a:rPr lang="en-US"/>
              <a:t> </a:t>
            </a:r>
            <a:endParaRPr/>
          </a:p>
        </p:txBody>
      </p:sp>
      <p:pic>
        <p:nvPicPr>
          <p:cNvPr id="275" name="Google Shape;27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4775" y="1526813"/>
            <a:ext cx="3113637" cy="513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Font typeface="Calibri"/>
              <a:buNone/>
            </a:pPr>
            <a:r>
              <a:rPr lang="en-US" sz="2970" b="1" i="1"/>
              <a:t>Billet de sortie:</a:t>
            </a:r>
            <a:br>
              <a:rPr lang="en-US" sz="2970" b="1" i="1"/>
            </a:br>
            <a:r>
              <a:rPr lang="en-US" sz="2970"/>
              <a:t> Tu as un morceau de métal qui pèse 8,56 g et ça déplace l’eau de 0,96 mL. Trouve la masse volumique de ce métal et identifie-le.</a:t>
            </a:r>
            <a:br>
              <a:rPr lang="en-US" sz="2970"/>
            </a:br>
            <a:r>
              <a:rPr lang="en-US" sz="2970"/>
              <a:t/>
            </a:r>
            <a:br>
              <a:rPr lang="en-US" sz="2970"/>
            </a:br>
            <a:r>
              <a:rPr lang="en-US" sz="2970"/>
              <a:t>Est-ce que c</a:t>
            </a:r>
            <a:r>
              <a:rPr lang="en-US" sz="2970" b="1"/>
              <a:t>’est fait de l’or</a:t>
            </a:r>
            <a:r>
              <a:rPr lang="en-US" sz="2970"/>
              <a:t>? </a:t>
            </a:r>
            <a:br>
              <a:rPr lang="en-US" sz="2970"/>
            </a:br>
            <a:r>
              <a:rPr lang="en-US" sz="2970"/>
              <a:t>(Utilise le tableau ci-dessous pour t’aider!)</a:t>
            </a:r>
            <a:r>
              <a:rPr lang="en-US" sz="3959"/>
              <a:t/>
            </a:r>
            <a:br>
              <a:rPr lang="en-US" sz="3959"/>
            </a:br>
            <a:r>
              <a:rPr lang="en-US" sz="3959"/>
              <a:t/>
            </a:r>
            <a:br>
              <a:rPr lang="en-US" sz="3959"/>
            </a:br>
            <a:r>
              <a:rPr lang="en-US" sz="3959"/>
              <a:t/>
            </a:r>
            <a:br>
              <a:rPr lang="en-US" sz="3959"/>
            </a:br>
            <a:r>
              <a:rPr lang="en-US" sz="3959"/>
              <a:t/>
            </a:r>
            <a:br>
              <a:rPr lang="en-US" sz="3959"/>
            </a:br>
            <a:r>
              <a:rPr lang="en-US" sz="3959"/>
              <a:t> </a:t>
            </a:r>
            <a:br>
              <a:rPr lang="en-US" sz="3959"/>
            </a:br>
            <a:r>
              <a:rPr lang="en-US" sz="3959"/>
              <a:t> </a:t>
            </a:r>
            <a:endParaRPr sz="3959"/>
          </a:p>
        </p:txBody>
      </p:sp>
      <p:graphicFrame>
        <p:nvGraphicFramePr>
          <p:cNvPr id="281" name="Google Shape;281;p41"/>
          <p:cNvGraphicFramePr/>
          <p:nvPr/>
        </p:nvGraphicFramePr>
        <p:xfrm>
          <a:off x="2267744" y="3717032"/>
          <a:ext cx="3747725" cy="2032843"/>
        </p:xfrm>
        <a:graphic>
          <a:graphicData uri="http://schemas.openxmlformats.org/drawingml/2006/table">
            <a:tbl>
              <a:tblPr firstRow="1" firstCol="1" bandRow="1">
                <a:noFill/>
                <a:tableStyleId>{ED33062B-336E-4D6D-BB23-1CD9E9F804F2}</a:tableStyleId>
              </a:tblPr>
              <a:tblGrid>
                <a:gridCol w="1574475"/>
                <a:gridCol w="2173250"/>
              </a:tblGrid>
              <a:tr h="343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Substance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Masse volumique 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L’air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0,0013 g/mL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</a:tr>
              <a:tr h="343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L’eau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1,00 g/mL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</a:tr>
              <a:tr h="343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Le cuivre 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8,92 g/cm</a:t>
                      </a:r>
                      <a:r>
                        <a:rPr lang="en-US" sz="1800" baseline="30000"/>
                        <a:t>3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</a:tr>
              <a:tr h="343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Le nickel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8,90 g/cm</a:t>
                      </a:r>
                      <a:r>
                        <a:rPr lang="en-US" sz="1800" baseline="30000"/>
                        <a:t>3 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</a:tr>
              <a:tr h="343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L’or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19,32 g/cm</a:t>
                      </a:r>
                      <a:r>
                        <a:rPr lang="en-US" sz="1800" baseline="30000"/>
                        <a:t>3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880" y="-1"/>
            <a:ext cx="9152880" cy="6943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51520" y="4750271"/>
            <a:ext cx="1524000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5536" y="4278260"/>
            <a:ext cx="930027" cy="734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96136" y="1196752"/>
            <a:ext cx="3190875" cy="17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/>
        </p:nvSpPr>
        <p:spPr>
          <a:xfrm>
            <a:off x="2411760" y="3471704"/>
            <a:ext cx="673224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Comment est-ce que les animaux qui vivent au fond de l’océan, comme les pieuvres, les poissons et les baleines, peuvent-ils flotter à différentes profondeur ?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08" name="Google Shape;108;p16" descr="E:\2012\Sc8e\Fluides\Masse volumique\iceberg-lo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632"/>
            <a:ext cx="9144000" cy="684936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5076056" y="2636912"/>
            <a:ext cx="3744416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Pourquoi les icebergs, les voiliers, les navires flottent-ils partiellement à la surface de l’eau ? </a:t>
            </a:r>
            <a:endParaRPr sz="3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0" name="Google Shape;110;p16"/>
          <p:cNvCxnSpPr/>
          <p:nvPr/>
        </p:nvCxnSpPr>
        <p:spPr>
          <a:xfrm flipH="1">
            <a:off x="3635896" y="908720"/>
            <a:ext cx="2448272" cy="504056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C5D8F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Rappel de prédiction! ☺ </a:t>
            </a:r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Vos prédictions de substances de la dernière classe sont seulement basées sur leurs propriétés physiques qualitatives. </a:t>
            </a:r>
            <a:endParaRPr/>
          </a:p>
          <a:p>
            <a:pPr marL="3429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(Cubes #1 à 4 dans le tableau de données )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2921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 i="1" u="sng"/>
              <a:t>Assurez-vous d’avoir les bons termes en français SVP! ☺ </a:t>
            </a:r>
            <a:endParaRPr sz="2400" b="1" i="1" u="sng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Tableau de données</a:t>
            </a:r>
            <a:endParaRPr/>
          </a:p>
        </p:txBody>
      </p:sp>
      <p:graphicFrame>
        <p:nvGraphicFramePr>
          <p:cNvPr id="122" name="Google Shape;122;p18"/>
          <p:cNvGraphicFramePr/>
          <p:nvPr/>
        </p:nvGraphicFramePr>
        <p:xfrm>
          <a:off x="323528" y="1628800"/>
          <a:ext cx="8712975" cy="4530640"/>
        </p:xfrm>
        <a:graphic>
          <a:graphicData uri="http://schemas.openxmlformats.org/drawingml/2006/table">
            <a:tbl>
              <a:tblPr firstRow="1" bandRow="1">
                <a:noFill/>
                <a:tableStyleId>{ED33062B-336E-4D6D-BB23-1CD9E9F804F2}</a:tableStyleId>
              </a:tblPr>
              <a:tblGrid>
                <a:gridCol w="2088225"/>
                <a:gridCol w="1512175"/>
                <a:gridCol w="928575"/>
                <a:gridCol w="1084800"/>
                <a:gridCol w="1515025"/>
                <a:gridCol w="1584175"/>
              </a:tblGrid>
              <a:tr h="987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/>
                        <a:t>Prédiction de la substance</a:t>
                      </a:r>
                      <a:endParaRPr sz="2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Apparence</a:t>
                      </a:r>
                      <a:endParaRPr sz="2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Masse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 (g) </a:t>
                      </a:r>
                      <a:endParaRPr sz="2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Volume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 (cm</a:t>
                      </a:r>
                      <a:r>
                        <a:rPr lang="en-US" sz="2200" baseline="30000"/>
                        <a:t>3</a:t>
                      </a:r>
                      <a:r>
                        <a:rPr lang="en-US" sz="2200"/>
                        <a:t>)</a:t>
                      </a:r>
                      <a:endParaRPr sz="2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Masse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Volumique (g/cm</a:t>
                      </a:r>
                      <a:r>
                        <a:rPr lang="en-US" sz="2200" baseline="30000"/>
                        <a:t>3</a:t>
                      </a:r>
                      <a:r>
                        <a:rPr lang="en-US" sz="2200"/>
                        <a:t>)</a:t>
                      </a:r>
                      <a:endParaRPr sz="2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Flottabilité (Oui ou Non) </a:t>
                      </a:r>
                      <a:endParaRPr sz="2200"/>
                    </a:p>
                  </a:txBody>
                  <a:tcPr marL="91450" marR="91450" marT="45725" marB="45725"/>
                </a:tc>
              </a:tr>
              <a:tr h="572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572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572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572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572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572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Activité d’exploration</a:t>
            </a:r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Une compagnie veut vous embaucher pour fabriquer des bateaux. $$$$$$ ☺ ☺ ☺ </a:t>
            </a:r>
            <a:endParaRPr/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 Vous avez 4 options de matériaux à utiliser pour fabriquer ces bateaux mais ils doivent bien flotter dans les eaux de l’océan pacifique.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Comment peut-on choisir le meilleur matérial à utiliser?!?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Notre hypothese </a:t>
            </a:r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Nous devons tester les échantillons pour </a:t>
            </a:r>
            <a:r>
              <a:rPr lang="en-US" b="1"/>
              <a:t>déterminer leur capacité de flottabilité. 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/>
              <a:t>(Une propriété physique QUANTITATIVE des 4 cubes)</a:t>
            </a:r>
            <a:endParaRPr sz="2400" b="1" i="1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Écrivons dans le tableau de données tous les résultats de tests afin de déterminer la substance exacte meilleure pour la fabrication de bateau.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E5B8B7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Maintenant, comment prouver vos hypothèses!?!</a:t>
            </a:r>
            <a:endParaRPr sz="3959"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>
            <a:off x="457200" y="1599250"/>
            <a:ext cx="8229600" cy="45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A- Calculer la masse volumique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B- Tester la flottabilité</a:t>
            </a:r>
            <a:endParaRPr/>
          </a:p>
        </p:txBody>
      </p:sp>
      <p:sp>
        <p:nvSpPr>
          <p:cNvPr id="141" name="Google Shape;141;p21"/>
          <p:cNvSpPr txBox="1"/>
          <p:nvPr/>
        </p:nvSpPr>
        <p:spPr>
          <a:xfrm>
            <a:off x="1005384" y="2021939"/>
            <a:ext cx="767107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La masse dans une unité de volume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i) Mesurer la masse 	ii) Mesurer le volume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iii) Prendre la masse et diviser par le volume deja calcule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1005384" y="3318083"/>
            <a:ext cx="76710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La tendance à flotter dans l’eau ou dans l’air.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1096</Words>
  <Application>Microsoft Macintosh PowerPoint</Application>
  <PresentationFormat>On-screen Show (4:3)</PresentationFormat>
  <Paragraphs>152</Paragraphs>
  <Slides>29</Slides>
  <Notes>29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Notes 7.2 La masse volumique et la flottabilité</vt:lpstr>
      <vt:lpstr>Slide 2</vt:lpstr>
      <vt:lpstr>Slide 3</vt:lpstr>
      <vt:lpstr>Slide 4</vt:lpstr>
      <vt:lpstr>Rappel de prédiction! ☺ </vt:lpstr>
      <vt:lpstr>Tableau de données</vt:lpstr>
      <vt:lpstr>Activité d’exploration</vt:lpstr>
      <vt:lpstr>Notre hypothese </vt:lpstr>
      <vt:lpstr>Maintenant, comment prouver vos hypothèses!?!</vt:lpstr>
      <vt:lpstr>A- La masse volumique i) Mesurer la masse </vt:lpstr>
      <vt:lpstr>Comment calculer la masse avec une balance? </vt:lpstr>
      <vt:lpstr>1- Quelle matière est plus légère? 2- Quelle matière est plus lourde ?</vt:lpstr>
      <vt:lpstr>Les masses sont mesurées en : </vt:lpstr>
      <vt:lpstr>Activité -Comment mesurer la masse</vt:lpstr>
      <vt:lpstr>Activité- mesurer la masse des cubes</vt:lpstr>
      <vt:lpstr>Slide 16</vt:lpstr>
      <vt:lpstr>Comment calculer le volume de substances différentes ?</vt:lpstr>
      <vt:lpstr>Slide 18</vt:lpstr>
      <vt:lpstr>3. Un solide de forme irrégulière?</vt:lpstr>
      <vt:lpstr>Activité-Calculer le volume</vt:lpstr>
      <vt:lpstr>Slide 21</vt:lpstr>
      <vt:lpstr>Diagramme- la M.V. </vt:lpstr>
      <vt:lpstr>Formule : Masse volumique</vt:lpstr>
      <vt:lpstr>Activité-Calculer la masse volumique</vt:lpstr>
      <vt:lpstr>RAPPEL-L’hypothese </vt:lpstr>
      <vt:lpstr>Partie B-La flottabilité</vt:lpstr>
      <vt:lpstr>La confirmation des substances</vt:lpstr>
      <vt:lpstr>Autres infos pour confirmer les prédictions!  </vt:lpstr>
      <vt:lpstr>Billet de sortie:  Tu as un morceau de métal qui pèse 8,56 g et ça déplace l’eau de 0,96 mL. Trouve la masse volumique de ce métal et identifie-le.  Est-ce que c’est fait de l’or?  (Utilise le tableau ci-dessous pour t’aider!)      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7.2 La masse volumique et la flottabilité</dc:title>
  <cp:lastModifiedBy>WGSS Science Farenholtz</cp:lastModifiedBy>
  <cp:revision>1</cp:revision>
  <dcterms:created xsi:type="dcterms:W3CDTF">2018-11-14T00:03:03Z</dcterms:created>
  <dcterms:modified xsi:type="dcterms:W3CDTF">2018-11-14T00:03:43Z</dcterms:modified>
</cp:coreProperties>
</file>